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8229600" cx="14630400"/>
  <p:notesSz cx="8229600" cy="14630400"/>
  <p:embeddedFontLst>
    <p:embeddedFont>
      <p:font typeface="Roboto"/>
      <p:regular r:id="rId23"/>
      <p:bold r:id="rId24"/>
      <p:italic r:id="rId25"/>
      <p:boldItalic r:id="rId26"/>
    </p:embeddedFont>
    <p:embeddedFont>
      <p:font typeface="Inter"/>
      <p:regular r:id="rId27"/>
      <p:bold r:id="rId28"/>
      <p:italic r:id="rId29"/>
      <p:boldItalic r:id="rId30"/>
    </p:embeddedFont>
    <p:embeddedFont>
      <p:font typeface="Petrona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ihgkH1FqcV+WkGezb/G3Btlyxj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694EB9-4855-4956-A8DB-1CA546338D5D}">
  <a:tblStyle styleId="{50694EB9-4855-4956-A8DB-1CA546338D5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Inter-bold.fntdata"/><Relationship Id="rId27" Type="http://schemas.openxmlformats.org/officeDocument/2006/relationships/font" Target="fonts/Int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etrona-regular.fntdata"/><Relationship Id="rId30" Type="http://schemas.openxmlformats.org/officeDocument/2006/relationships/font" Target="fonts/Inter-boldItalic.fntdata"/><Relationship Id="rId11" Type="http://schemas.openxmlformats.org/officeDocument/2006/relationships/slide" Target="slides/slide6.xml"/><Relationship Id="rId33" Type="http://schemas.openxmlformats.org/officeDocument/2006/relationships/font" Target="fonts/Petrona-italic.fntdata"/><Relationship Id="rId10" Type="http://schemas.openxmlformats.org/officeDocument/2006/relationships/slide" Target="slides/slide5.xml"/><Relationship Id="rId32" Type="http://schemas.openxmlformats.org/officeDocument/2006/relationships/font" Target="fonts/Petrona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Petrona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990cad4ac6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3990cad4ac6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3990cad4ac6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990cad4ac6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990cad4ac6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3990cad4ac6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83e59e87b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3983e59e87b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3983e59e87b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90cad4ac6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990cad4ac6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3990cad4ac6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90cad4ac6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3990cad4ac6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3990cad4ac6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" name="Google Shape;2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" name="Google Shape;2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" name="Google Shape;3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990cad4ac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3990cad4ac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g3990cad4ac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990cad4ac6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3990cad4ac6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" name="Google Shape;75;g3990cad4ac6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83e59e87b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3983e59e87b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g3983e59e87b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990cad4ac6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3990cad4ac6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3990cad4ac6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90cad4ac6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3990cad4ac6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3990cad4ac6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uyết trình">
  <p:cSld name="DEFAUL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3E5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1W7vYOsPNvGhf6kD3hJLIyqZHSAHt2cAc/view?usp=sharing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EE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793790" y="2837498"/>
            <a:ext cx="7556421" cy="1488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lang="en-US" sz="4650">
                <a:latin typeface="Petrona"/>
                <a:ea typeface="Petrona"/>
                <a:cs typeface="Petrona"/>
                <a:sym typeface="Petrona"/>
              </a:rPr>
              <a:t>Solving Signature Security Challenges with CNNs</a:t>
            </a:r>
            <a:endParaRPr b="0" i="0" sz="4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793800" y="4760673"/>
            <a:ext cx="7556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2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Writer Identification vs. Signature Verification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793790" y="5368478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Presented by: Tran Huu Dat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EE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/>
          <p:nvPr/>
        </p:nvSpPr>
        <p:spPr>
          <a:xfrm>
            <a:off x="741656" y="583050"/>
            <a:ext cx="13468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Petrona"/>
              <a:buNone/>
            </a:pPr>
            <a:r>
              <a:rPr b="1" lang="en-US" sz="4350">
                <a:latin typeface="Petrona"/>
                <a:ea typeface="Petrona"/>
                <a:cs typeface="Petrona"/>
                <a:sym typeface="Petrona"/>
              </a:rPr>
              <a:t>Approach 2: Signature Verification (Metric Learning)</a:t>
            </a:r>
            <a:endParaRPr b="0" i="0" sz="4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7303770" y="2279571"/>
            <a:ext cx="22860" cy="5366861"/>
          </a:xfrm>
          <a:prstGeom prst="roundRect">
            <a:avLst>
              <a:gd fmla="val 389346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6464022" y="2506504"/>
            <a:ext cx="635675" cy="22860"/>
          </a:xfrm>
          <a:prstGeom prst="roundRect">
            <a:avLst>
              <a:gd fmla="val 389346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7076837" y="2279571"/>
            <a:ext cx="476726" cy="476726"/>
          </a:xfrm>
          <a:prstGeom prst="roundRect">
            <a:avLst>
              <a:gd fmla="val 18670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7148334" y="2309336"/>
            <a:ext cx="333732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00"/>
              <a:buFont typeface="Petrona"/>
              <a:buNone/>
            </a:pPr>
            <a:r>
              <a:rPr b="1" i="0" lang="en-US" sz="26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3474363" y="2352318"/>
            <a:ext cx="2781300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Petrona"/>
              <a:buNone/>
            </a:pPr>
            <a:r>
              <a:rPr b="1" i="0" lang="en-US" sz="36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Architecture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741663" y="2962136"/>
            <a:ext cx="5514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lang="en-US" sz="22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Siamese Network (Shared Weights)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7530703" y="3777853"/>
            <a:ext cx="635675" cy="22860"/>
          </a:xfrm>
          <a:prstGeom prst="roundRect">
            <a:avLst>
              <a:gd fmla="val 389346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7076837" y="3550920"/>
            <a:ext cx="476726" cy="476726"/>
          </a:xfrm>
          <a:prstGeom prst="roundRect">
            <a:avLst>
              <a:gd fmla="val 18670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7148334" y="3580686"/>
            <a:ext cx="333732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00"/>
              <a:buFont typeface="Petrona"/>
              <a:buNone/>
            </a:pPr>
            <a:r>
              <a:rPr b="1" i="0" lang="en-US" sz="26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8244327" y="3279638"/>
            <a:ext cx="6041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Petrona"/>
              <a:buNone/>
            </a:pPr>
            <a:r>
              <a:rPr b="1" lang="en-US" sz="36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Learning Mechanism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8214988" y="3930985"/>
            <a:ext cx="5514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lang="en-US" sz="22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Triplet Loss / Contrastive Loss</a:t>
            </a:r>
            <a:endParaRPr sz="22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t/>
            </a:r>
            <a:endParaRPr sz="22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6464022" y="4873704"/>
            <a:ext cx="635675" cy="22860"/>
          </a:xfrm>
          <a:prstGeom prst="roundRect">
            <a:avLst>
              <a:gd fmla="val 389346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7076837" y="4646771"/>
            <a:ext cx="476726" cy="476726"/>
          </a:xfrm>
          <a:prstGeom prst="roundRect">
            <a:avLst>
              <a:gd fmla="val 18670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7148334" y="4676537"/>
            <a:ext cx="333732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00"/>
              <a:buFont typeface="Petrona"/>
              <a:buNone/>
            </a:pPr>
            <a:r>
              <a:rPr b="1" i="0" lang="en-US" sz="26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1201635" y="4719525"/>
            <a:ext cx="5054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Petrona"/>
              <a:buNone/>
            </a:pPr>
            <a:r>
              <a:rPr b="1" lang="en-US" sz="36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Pros: Scalable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-190500" y="5421150"/>
            <a:ext cx="6446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lang="en-US" sz="22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(no retraining for new users), more robust.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7530703" y="5969556"/>
            <a:ext cx="635675" cy="22860"/>
          </a:xfrm>
          <a:prstGeom prst="roundRect">
            <a:avLst>
              <a:gd fmla="val 389346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7076837" y="5742623"/>
            <a:ext cx="476726" cy="476726"/>
          </a:xfrm>
          <a:prstGeom prst="roundRect">
            <a:avLst>
              <a:gd fmla="val 18670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7148334" y="5772388"/>
            <a:ext cx="333732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00"/>
              <a:buFont typeface="Petrona"/>
              <a:buNone/>
            </a:pPr>
            <a:r>
              <a:rPr b="1" i="0" lang="en-US" sz="26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8374737" y="5815370"/>
            <a:ext cx="2781300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Petrona"/>
              <a:buNone/>
            </a:pPr>
            <a:r>
              <a:rPr b="1" lang="en-US" sz="36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Cons: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7649325" y="6480575"/>
            <a:ext cx="6849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lang="en-US" sz="22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More complex to implement, training can be tricky.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EE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90cad4ac6_0_71"/>
          <p:cNvSpPr/>
          <p:nvPr/>
        </p:nvSpPr>
        <p:spPr>
          <a:xfrm>
            <a:off x="730925" y="921782"/>
            <a:ext cx="123201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etrona"/>
              <a:buNone/>
            </a:pPr>
            <a:r>
              <a:rPr b="1" lang="en-US" sz="4300">
                <a:latin typeface="Petrona"/>
                <a:ea typeface="Petrona"/>
                <a:cs typeface="Petrona"/>
                <a:sym typeface="Petrona"/>
              </a:rPr>
              <a:t>Architecture Explained: Siamese Network</a:t>
            </a:r>
            <a:endParaRPr b="1" sz="4300"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etrona"/>
              <a:buNone/>
            </a:pPr>
            <a:r>
              <a:t/>
            </a:r>
            <a:endParaRPr b="1" sz="4300"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151" name="Google Shape;151;g3990cad4ac6_0_71"/>
          <p:cNvSpPr/>
          <p:nvPr/>
        </p:nvSpPr>
        <p:spPr>
          <a:xfrm>
            <a:off x="730925" y="2416200"/>
            <a:ext cx="12863700" cy="4503900"/>
          </a:xfrm>
          <a:prstGeom prst="roundRect">
            <a:avLst>
              <a:gd fmla="val 493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990cad4ac6_0_71"/>
          <p:cNvSpPr/>
          <p:nvPr/>
        </p:nvSpPr>
        <p:spPr>
          <a:xfrm>
            <a:off x="730925" y="2315050"/>
            <a:ext cx="12863700" cy="109200"/>
          </a:xfrm>
          <a:prstGeom prst="roundRect">
            <a:avLst>
              <a:gd fmla="val 95926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990cad4ac6_0_71"/>
          <p:cNvSpPr/>
          <p:nvPr/>
        </p:nvSpPr>
        <p:spPr>
          <a:xfrm>
            <a:off x="1131875" y="2660675"/>
            <a:ext cx="78279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lang="en-US" sz="23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Two identical CNN "towers" with Shared Weights.</a:t>
            </a:r>
            <a:endParaRPr b="1" sz="23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t/>
            </a:r>
            <a:endParaRPr b="1" sz="23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g3990cad4ac6_0_71"/>
          <p:cNvSpPr/>
          <p:nvPr/>
        </p:nvSpPr>
        <p:spPr>
          <a:xfrm>
            <a:off x="1131875" y="3434400"/>
            <a:ext cx="11202600" cy="31119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2300"/>
              <a:buFont typeface="Inter"/>
              <a:buChar char="●"/>
            </a:pPr>
            <a:r>
              <a:rPr lang="en-US" sz="2300">
                <a:solidFill>
                  <a:srgbClr val="1A1C1E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Siamese" means twin. This architecture uses two identical CNN networks that, crucially, share the exact same weights.</a:t>
            </a:r>
            <a:endParaRPr sz="2300">
              <a:solidFill>
                <a:srgbClr val="1A1C1E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2300"/>
              <a:buFont typeface="Inter"/>
              <a:buChar char="●"/>
            </a:pPr>
            <a:r>
              <a:rPr lang="en-US" sz="2300">
                <a:solidFill>
                  <a:srgbClr val="1A1C1E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This ensures that both input images are processed and mapped into the feature space in the exact same way, creating a fair basis for comparison.</a:t>
            </a:r>
            <a:endParaRPr sz="2300">
              <a:solidFill>
                <a:srgbClr val="1A1C1E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EE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990cad4ac6_0_80"/>
          <p:cNvSpPr/>
          <p:nvPr/>
        </p:nvSpPr>
        <p:spPr>
          <a:xfrm>
            <a:off x="730925" y="921782"/>
            <a:ext cx="123201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etrona"/>
              <a:buNone/>
            </a:pPr>
            <a:r>
              <a:rPr b="1" lang="en-US" sz="4300">
                <a:latin typeface="Petrona"/>
                <a:ea typeface="Petrona"/>
                <a:cs typeface="Petrona"/>
                <a:sym typeface="Petrona"/>
              </a:rPr>
              <a:t>Learning Mechanism Explained: Triplet Loss</a:t>
            </a:r>
            <a:endParaRPr b="1" sz="4300"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161" name="Google Shape;161;g3990cad4ac6_0_80"/>
          <p:cNvSpPr/>
          <p:nvPr/>
        </p:nvSpPr>
        <p:spPr>
          <a:xfrm>
            <a:off x="730925" y="2416200"/>
            <a:ext cx="12863700" cy="4503900"/>
          </a:xfrm>
          <a:prstGeom prst="roundRect">
            <a:avLst>
              <a:gd fmla="val 493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3990cad4ac6_0_80"/>
          <p:cNvSpPr/>
          <p:nvPr/>
        </p:nvSpPr>
        <p:spPr>
          <a:xfrm>
            <a:off x="730925" y="2315050"/>
            <a:ext cx="12863700" cy="109200"/>
          </a:xfrm>
          <a:prstGeom prst="roundRect">
            <a:avLst>
              <a:gd fmla="val 95926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3990cad4ac6_0_80"/>
          <p:cNvSpPr/>
          <p:nvPr/>
        </p:nvSpPr>
        <p:spPr>
          <a:xfrm>
            <a:off x="1131875" y="2660675"/>
            <a:ext cx="78279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lang="en-US" sz="23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Anchor - Positive - Negative</a:t>
            </a:r>
            <a:endParaRPr b="1" sz="23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4" name="Google Shape;164;g3990cad4ac6_0_80"/>
          <p:cNvSpPr/>
          <p:nvPr/>
        </p:nvSpPr>
        <p:spPr>
          <a:xfrm>
            <a:off x="1131875" y="3434400"/>
            <a:ext cx="11779200" cy="31119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2300"/>
              <a:buFont typeface="Inter"/>
              <a:buChar char="●"/>
            </a:pPr>
            <a:r>
              <a:rPr lang="en-US" sz="2300">
                <a:solidFill>
                  <a:srgbClr val="1A1C1E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The model learns by comparing three images simultaneously: an Anchor (the base signature), a Positive (another signature from the same person), and a Negative (a signature from a different person).</a:t>
            </a:r>
            <a:endParaRPr sz="2300">
              <a:solidFill>
                <a:srgbClr val="1A1C1E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2300"/>
              <a:buFont typeface="Inter"/>
              <a:buChar char="●"/>
            </a:pPr>
            <a:r>
              <a:rPr lang="en-US" sz="2300">
                <a:solidFill>
                  <a:srgbClr val="1A1C1E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The goal of the loss function is to "pull" the Anchor and Positive closer together while "pushing" the Anchor and Negative further apart in the feature space.</a:t>
            </a:r>
            <a:endParaRPr sz="2300">
              <a:solidFill>
                <a:srgbClr val="1A1C1E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EE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983e59e87b_0_42"/>
          <p:cNvSpPr/>
          <p:nvPr/>
        </p:nvSpPr>
        <p:spPr>
          <a:xfrm>
            <a:off x="760331" y="265550"/>
            <a:ext cx="13468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Petrona"/>
              <a:buNone/>
            </a:pPr>
            <a:r>
              <a:rPr b="1" lang="en-US" sz="4350">
                <a:latin typeface="Petrona"/>
                <a:ea typeface="Petrona"/>
                <a:cs typeface="Petrona"/>
                <a:sym typeface="Petrona"/>
              </a:rPr>
              <a:t>Approach 2: Signature Verification (Metric Learning)</a:t>
            </a:r>
            <a:endParaRPr b="0" i="0" sz="4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3983e59e87b_0_42"/>
          <p:cNvSpPr txBox="1"/>
          <p:nvPr/>
        </p:nvSpPr>
        <p:spPr>
          <a:xfrm>
            <a:off x="3430500" y="7489275"/>
            <a:ext cx="77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Source: </a:t>
            </a:r>
            <a:r>
              <a:rPr b="1" lang="en-US" sz="2000"/>
              <a:t>https://tiensu.github.io/blog/55_siamese_network/</a:t>
            </a:r>
            <a:endParaRPr b="1" sz="2000"/>
          </a:p>
        </p:txBody>
      </p:sp>
      <p:pic>
        <p:nvPicPr>
          <p:cNvPr id="172" name="Google Shape;172;g3983e59e87b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25" y="1083225"/>
            <a:ext cx="13708525" cy="64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EE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990cad4ac6_0_89"/>
          <p:cNvSpPr/>
          <p:nvPr/>
        </p:nvSpPr>
        <p:spPr>
          <a:xfrm>
            <a:off x="760331" y="265550"/>
            <a:ext cx="13468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Petrona"/>
              <a:buNone/>
            </a:pPr>
            <a:r>
              <a:rPr b="1" lang="en-US" sz="4350">
                <a:latin typeface="Petrona"/>
                <a:ea typeface="Petrona"/>
                <a:cs typeface="Petrona"/>
                <a:sym typeface="Petrona"/>
              </a:rPr>
              <a:t>Approach 2: Signature Verification (Metric Learning)</a:t>
            </a:r>
            <a:endParaRPr b="0" i="0" sz="4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3990cad4ac6_0_89"/>
          <p:cNvSpPr txBox="1"/>
          <p:nvPr/>
        </p:nvSpPr>
        <p:spPr>
          <a:xfrm>
            <a:off x="3430500" y="7489275"/>
            <a:ext cx="77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Source: https://tiensu.github.io/blog/55_siamese_network/</a:t>
            </a:r>
            <a:endParaRPr b="1" sz="2000"/>
          </a:p>
        </p:txBody>
      </p:sp>
      <p:pic>
        <p:nvPicPr>
          <p:cNvPr id="180" name="Google Shape;180;g3990cad4ac6_0_89"/>
          <p:cNvPicPr preferRelativeResize="0"/>
          <p:nvPr/>
        </p:nvPicPr>
        <p:blipFill rotWithShape="1">
          <a:blip r:embed="rId3">
            <a:alphaModFix/>
          </a:blip>
          <a:srcRect b="4050" l="12936" r="25521" t="12267"/>
          <a:stretch/>
        </p:blipFill>
        <p:spPr>
          <a:xfrm>
            <a:off x="427175" y="1623225"/>
            <a:ext cx="8436474" cy="53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3990cad4ac6_0_89"/>
          <p:cNvSpPr/>
          <p:nvPr/>
        </p:nvSpPr>
        <p:spPr>
          <a:xfrm>
            <a:off x="9135600" y="2105225"/>
            <a:ext cx="5494800" cy="3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Petrona"/>
              <a:buNone/>
            </a:pPr>
            <a:r>
              <a:rPr lang="en-US" sz="2800">
                <a:latin typeface="Petrona"/>
                <a:ea typeface="Petrona"/>
                <a:cs typeface="Petrona"/>
                <a:sym typeface="Petrona"/>
              </a:rPr>
              <a:t>The two signature images </a:t>
            </a:r>
            <a:endParaRPr sz="2800"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Petrona"/>
              <a:buNone/>
            </a:pPr>
            <a:r>
              <a:rPr lang="en-US" sz="2800">
                <a:latin typeface="Petrona"/>
                <a:ea typeface="Petrona"/>
                <a:cs typeface="Petrona"/>
                <a:sym typeface="Petrona"/>
              </a:rPr>
              <a:t>are passed through the parallel, identical CNN towers to generate two "feature vectors," which represent the essence of each signature.</a:t>
            </a:r>
            <a:endParaRPr i="0" sz="28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EE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90cad4ac6_0_96"/>
          <p:cNvSpPr/>
          <p:nvPr/>
        </p:nvSpPr>
        <p:spPr>
          <a:xfrm>
            <a:off x="760331" y="265550"/>
            <a:ext cx="13468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Petrona"/>
              <a:buNone/>
            </a:pPr>
            <a:r>
              <a:rPr b="1" lang="en-US" sz="4350">
                <a:latin typeface="Petrona"/>
                <a:ea typeface="Petrona"/>
                <a:cs typeface="Petrona"/>
                <a:sym typeface="Petrona"/>
              </a:rPr>
              <a:t>Approach 2: Signature Verification (Metric Learning)</a:t>
            </a:r>
            <a:endParaRPr b="0" i="0" sz="4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3990cad4ac6_0_96"/>
          <p:cNvSpPr txBox="1"/>
          <p:nvPr/>
        </p:nvSpPr>
        <p:spPr>
          <a:xfrm>
            <a:off x="3430500" y="7489275"/>
            <a:ext cx="77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Source: https://tiensu.github.io/blog/55_siamese_network/</a:t>
            </a:r>
            <a:endParaRPr b="1" sz="2000"/>
          </a:p>
        </p:txBody>
      </p:sp>
      <p:pic>
        <p:nvPicPr>
          <p:cNvPr id="189" name="Google Shape;189;g3990cad4ac6_0_96"/>
          <p:cNvPicPr preferRelativeResize="0"/>
          <p:nvPr/>
        </p:nvPicPr>
        <p:blipFill rotWithShape="1">
          <a:blip r:embed="rId3">
            <a:alphaModFix/>
          </a:blip>
          <a:srcRect b="16389" l="63985" r="10566" t="25096"/>
          <a:stretch/>
        </p:blipFill>
        <p:spPr>
          <a:xfrm>
            <a:off x="619375" y="1377600"/>
            <a:ext cx="5492699" cy="59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3990cad4ac6_0_96"/>
          <p:cNvSpPr/>
          <p:nvPr/>
        </p:nvSpPr>
        <p:spPr>
          <a:xfrm>
            <a:off x="7063900" y="1945075"/>
            <a:ext cx="6359700" cy="3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Petrona"/>
              <a:buNone/>
            </a:pPr>
            <a:r>
              <a:rPr lang="en-US" sz="2800">
                <a:latin typeface="Petrona"/>
                <a:ea typeface="Petrona"/>
                <a:cs typeface="Petrona"/>
                <a:sym typeface="Petrona"/>
              </a:rPr>
              <a:t>Instead of classifying, the model calculates the "distance" or similarity between the two feature vectors. The training process optimizes the network's weights so this distance accurately reflects the real-world relationship </a:t>
            </a:r>
            <a:endParaRPr sz="2800"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Petrona"/>
              <a:buNone/>
            </a:pPr>
            <a:r>
              <a:rPr lang="en-US" sz="2800">
                <a:latin typeface="Petrona"/>
                <a:ea typeface="Petrona"/>
                <a:cs typeface="Petrona"/>
                <a:sym typeface="Petrona"/>
              </a:rPr>
              <a:t>(same or different writer).</a:t>
            </a:r>
            <a:endParaRPr sz="2800">
              <a:latin typeface="Petrona"/>
              <a:ea typeface="Petrona"/>
              <a:cs typeface="Petrona"/>
              <a:sym typeface="Petro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EE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/>
          <p:nvPr/>
        </p:nvSpPr>
        <p:spPr>
          <a:xfrm>
            <a:off x="1547782" y="464577"/>
            <a:ext cx="89451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Petrona"/>
              <a:buNone/>
            </a:pPr>
            <a:r>
              <a:rPr b="1" lang="en-US" sz="4800">
                <a:latin typeface="Petrona"/>
                <a:ea typeface="Petrona"/>
                <a:cs typeface="Petrona"/>
                <a:sym typeface="Petrona"/>
              </a:rPr>
              <a:t>Comparing the Two Approaches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7" name="Google Shape;197;p6"/>
          <p:cNvGraphicFramePr/>
          <p:nvPr/>
        </p:nvGraphicFramePr>
        <p:xfrm>
          <a:off x="461588" y="167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{50694EB9-4855-4956-A8DB-1CA546338D5D}</a:tableStyleId>
              </a:tblPr>
              <a:tblGrid>
                <a:gridCol w="3087700"/>
                <a:gridCol w="5443650"/>
                <a:gridCol w="5175875"/>
              </a:tblGrid>
              <a:tr h="1255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E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Identification (My Demo)</a:t>
                      </a:r>
                      <a:endParaRPr b="1"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E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Verification (Siamese)</a:t>
                      </a:r>
                      <a:endParaRPr b="1"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E5FF"/>
                    </a:solidFill>
                  </a:tcPr>
                </a:tc>
              </a:tr>
              <a:tr h="1072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1A1C1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Goal</a:t>
                      </a:r>
                      <a:endParaRPr b="1" sz="2400">
                        <a:solidFill>
                          <a:srgbClr val="1A1C1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1A1C1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Classify among known users</a:t>
                      </a:r>
                      <a:endParaRPr sz="2400">
                        <a:solidFill>
                          <a:srgbClr val="1A1C1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1A1C1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Match a pair of signatures</a:t>
                      </a:r>
                      <a:endParaRPr sz="2400">
                        <a:solidFill>
                          <a:srgbClr val="1A1C1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199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1A1C1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Scalability</a:t>
                      </a:r>
                      <a:endParaRPr b="1" sz="2400">
                        <a:solidFill>
                          <a:srgbClr val="1A1C1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1A1C1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Poor (requires retraining)</a:t>
                      </a:r>
                      <a:endParaRPr sz="2400">
                        <a:solidFill>
                          <a:srgbClr val="1A1C1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1A1C1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Excellent</a:t>
                      </a:r>
                      <a:endParaRPr sz="2400">
                        <a:solidFill>
                          <a:srgbClr val="1A1C1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315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1A1C1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Use Case</a:t>
                      </a:r>
                      <a:endParaRPr b="1" sz="2400">
                        <a:solidFill>
                          <a:srgbClr val="1A1C1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1A1C1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Forensic analysis (closed set)</a:t>
                      </a:r>
                      <a:endParaRPr sz="2400">
                        <a:solidFill>
                          <a:srgbClr val="1A1C1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1A1C1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Banking, Access Control (open set)</a:t>
                      </a:r>
                      <a:endParaRPr sz="2400">
                        <a:solidFill>
                          <a:srgbClr val="1A1C1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04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1A1C1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Complexity</a:t>
                      </a:r>
                      <a:endParaRPr b="1" sz="2400">
                        <a:solidFill>
                          <a:srgbClr val="1A1C1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1A1C1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Simpler</a:t>
                      </a:r>
                      <a:endParaRPr sz="2400">
                        <a:solidFill>
                          <a:srgbClr val="1A1C1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1A1C1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More Complex</a:t>
                      </a:r>
                      <a:endParaRPr sz="2400">
                        <a:solidFill>
                          <a:srgbClr val="1A1C1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EE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3" name="Google Shape;20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7"/>
          <p:cNvSpPr/>
          <p:nvPr/>
        </p:nvSpPr>
        <p:spPr>
          <a:xfrm>
            <a:off x="700825" y="609303"/>
            <a:ext cx="77424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Petrona"/>
              <a:buNone/>
            </a:pPr>
            <a:r>
              <a:rPr b="1" lang="en-US" sz="4100">
                <a:latin typeface="Petrona"/>
                <a:ea typeface="Petrona"/>
                <a:cs typeface="Petrona"/>
                <a:sym typeface="Petrona"/>
              </a:rPr>
              <a:t>Conclusion</a:t>
            </a:r>
            <a:endParaRPr b="0" i="0" sz="4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700815" y="2077035"/>
            <a:ext cx="801000" cy="1489500"/>
          </a:xfrm>
          <a:prstGeom prst="roundRect">
            <a:avLst>
              <a:gd fmla="val 360024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6" name="Google Shape;20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1084" y="2634128"/>
            <a:ext cx="300276" cy="3754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7"/>
          <p:cNvSpPr/>
          <p:nvPr/>
        </p:nvSpPr>
        <p:spPr>
          <a:xfrm>
            <a:off x="1833760" y="1899475"/>
            <a:ext cx="44625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lang="en-US" sz="32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Main Takeaway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7"/>
          <p:cNvSpPr/>
          <p:nvPr/>
        </p:nvSpPr>
        <p:spPr>
          <a:xfrm>
            <a:off x="1701892" y="2725687"/>
            <a:ext cx="67413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lang="en-US" sz="2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choice of CNN architecture depends critically on the specific problem definition.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7"/>
          <p:cNvSpPr/>
          <p:nvPr/>
        </p:nvSpPr>
        <p:spPr>
          <a:xfrm>
            <a:off x="700775" y="4470180"/>
            <a:ext cx="801000" cy="3000900"/>
          </a:xfrm>
          <a:prstGeom prst="roundRect">
            <a:avLst>
              <a:gd fmla="val 360024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0" name="Google Shape;21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1184" y="5782913"/>
            <a:ext cx="300276" cy="37540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7"/>
          <p:cNvSpPr/>
          <p:nvPr/>
        </p:nvSpPr>
        <p:spPr>
          <a:xfrm>
            <a:off x="1974467" y="4391889"/>
            <a:ext cx="4181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lang="en-US" sz="32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Summary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7"/>
          <p:cNvSpPr/>
          <p:nvPr/>
        </p:nvSpPr>
        <p:spPr>
          <a:xfrm>
            <a:off x="1701904" y="5118822"/>
            <a:ext cx="67413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lang="en-US" sz="24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Classification (Identification) is powerful but limited, while Metric Learning (Verification) offers scalability and flexibility for real-world systems.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EEFF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/>
          <p:nvPr/>
        </p:nvSpPr>
        <p:spPr>
          <a:xfrm>
            <a:off x="793809" y="479500"/>
            <a:ext cx="112848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lang="en-US" sz="4650">
                <a:latin typeface="Petrona"/>
                <a:ea typeface="Petrona"/>
                <a:cs typeface="Petrona"/>
                <a:sym typeface="Petrona"/>
              </a:rPr>
              <a:t>Two Problems, Two Questions</a:t>
            </a:r>
            <a:endParaRPr b="0" i="0" sz="4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925542" y="1516138"/>
            <a:ext cx="58410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lang="en-US" sz="3200">
                <a:latin typeface="Petrona"/>
                <a:ea typeface="Petrona"/>
                <a:cs typeface="Petrona"/>
                <a:sym typeface="Petrona"/>
              </a:rPr>
              <a:t>Identification (Classification)</a:t>
            </a:r>
            <a:endParaRPr b="1" sz="3200"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7863867" y="1516138"/>
            <a:ext cx="58410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lang="en-US" sz="3200">
                <a:latin typeface="Petrona"/>
                <a:ea typeface="Petrona"/>
                <a:cs typeface="Petrona"/>
                <a:sym typeface="Petrona"/>
              </a:rPr>
              <a:t>Verification (Metric Learning)</a:t>
            </a:r>
            <a:endParaRPr b="1" sz="3200">
              <a:latin typeface="Petrona"/>
              <a:ea typeface="Petrona"/>
              <a:cs typeface="Petrona"/>
              <a:sym typeface="Petrona"/>
            </a:endParaRPr>
          </a:p>
        </p:txBody>
      </p:sp>
      <p:pic>
        <p:nvPicPr>
          <p:cNvPr id="28" name="Google Shape;2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813" y="2260438"/>
            <a:ext cx="5053110" cy="47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"/>
          <p:cNvSpPr/>
          <p:nvPr/>
        </p:nvSpPr>
        <p:spPr>
          <a:xfrm>
            <a:off x="8733426" y="7248925"/>
            <a:ext cx="41019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lang="en-US" sz="2400">
                <a:latin typeface="Petrona"/>
                <a:ea typeface="Petrona"/>
                <a:cs typeface="Petrona"/>
                <a:sym typeface="Petrona"/>
              </a:rPr>
              <a:t>Are they the same person?</a:t>
            </a:r>
            <a:endParaRPr b="1" sz="2400">
              <a:latin typeface="Petrona"/>
              <a:ea typeface="Petrona"/>
              <a:cs typeface="Petrona"/>
              <a:sym typeface="Petrona"/>
            </a:endParaRPr>
          </a:p>
        </p:txBody>
      </p:sp>
      <p:pic>
        <p:nvPicPr>
          <p:cNvPr id="30" name="Google Shape;3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800" y="2260450"/>
            <a:ext cx="5962650" cy="471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"/>
          <p:cNvSpPr/>
          <p:nvPr/>
        </p:nvSpPr>
        <p:spPr>
          <a:xfrm>
            <a:off x="1795101" y="7155600"/>
            <a:ext cx="41019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lang="en-US" sz="2400">
                <a:latin typeface="Petrona"/>
                <a:ea typeface="Petrona"/>
                <a:cs typeface="Petrona"/>
                <a:sym typeface="Petrona"/>
              </a:rPr>
              <a:t>Who is this person?</a:t>
            </a:r>
            <a:endParaRPr b="1" sz="2400">
              <a:latin typeface="Petrona"/>
              <a:ea typeface="Petrona"/>
              <a:cs typeface="Petrona"/>
              <a:sym typeface="Petro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EEF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/>
          <p:nvPr/>
        </p:nvSpPr>
        <p:spPr>
          <a:xfrm>
            <a:off x="730925" y="921782"/>
            <a:ext cx="12319992" cy="685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etrona"/>
              <a:buNone/>
            </a:pPr>
            <a:r>
              <a:rPr b="1" lang="en-US" sz="4300">
                <a:latin typeface="Petrona"/>
                <a:ea typeface="Petrona"/>
                <a:cs typeface="Petrona"/>
                <a:sym typeface="Petrona"/>
              </a:rPr>
              <a:t>Approach 1: Writer Identification (Classification)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"/>
          <p:cNvSpPr/>
          <p:nvPr/>
        </p:nvSpPr>
        <p:spPr>
          <a:xfrm>
            <a:off x="730925" y="2337911"/>
            <a:ext cx="6479858" cy="2223849"/>
          </a:xfrm>
          <a:prstGeom prst="roundRect">
            <a:avLst>
              <a:gd fmla="val 4934" name="adj"/>
            </a:avLst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"/>
          <p:cNvSpPr/>
          <p:nvPr/>
        </p:nvSpPr>
        <p:spPr>
          <a:xfrm>
            <a:off x="730925" y="2315051"/>
            <a:ext cx="6479858" cy="91440"/>
          </a:xfrm>
          <a:prstGeom prst="roundRect">
            <a:avLst>
              <a:gd fmla="val 95926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"/>
          <p:cNvSpPr/>
          <p:nvPr/>
        </p:nvSpPr>
        <p:spPr>
          <a:xfrm>
            <a:off x="3657600" y="2024658"/>
            <a:ext cx="626507" cy="626507"/>
          </a:xfrm>
          <a:prstGeom prst="roundRect">
            <a:avLst>
              <a:gd fmla="val 145952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600" y="2181225"/>
            <a:ext cx="250507" cy="313253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/>
          <p:nvPr/>
        </p:nvSpPr>
        <p:spPr>
          <a:xfrm>
            <a:off x="962620" y="2860000"/>
            <a:ext cx="2741057" cy="342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Petrona"/>
              <a:buNone/>
            </a:pPr>
            <a:r>
              <a:rPr b="1" lang="en-US" sz="28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Architecture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"/>
          <p:cNvSpPr/>
          <p:nvPr/>
        </p:nvSpPr>
        <p:spPr>
          <a:xfrm>
            <a:off x="1057125" y="3717930"/>
            <a:ext cx="6016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lang="en-US" sz="23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Standard CNN (Conv -&gt; Pool -&gt; Dense)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"/>
          <p:cNvSpPr/>
          <p:nvPr/>
        </p:nvSpPr>
        <p:spPr>
          <a:xfrm>
            <a:off x="7419618" y="2337911"/>
            <a:ext cx="6479858" cy="2223849"/>
          </a:xfrm>
          <a:prstGeom prst="roundRect">
            <a:avLst>
              <a:gd fmla="val 4934" name="adj"/>
            </a:avLst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7419618" y="2315051"/>
            <a:ext cx="6479858" cy="91440"/>
          </a:xfrm>
          <a:prstGeom prst="roundRect">
            <a:avLst>
              <a:gd fmla="val 95926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"/>
          <p:cNvSpPr/>
          <p:nvPr/>
        </p:nvSpPr>
        <p:spPr>
          <a:xfrm>
            <a:off x="10346293" y="2024658"/>
            <a:ext cx="626507" cy="626507"/>
          </a:xfrm>
          <a:prstGeom prst="roundRect">
            <a:avLst>
              <a:gd fmla="val 145952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7" name="Google Shape;4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34293" y="2181225"/>
            <a:ext cx="250507" cy="31325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"/>
          <p:cNvSpPr/>
          <p:nvPr/>
        </p:nvSpPr>
        <p:spPr>
          <a:xfrm>
            <a:off x="7651331" y="2860000"/>
            <a:ext cx="40113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Petrona"/>
              <a:buNone/>
            </a:pPr>
            <a:r>
              <a:rPr b="1" lang="en-US" sz="28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Learning Mechanism</a:t>
            </a:r>
            <a:endParaRPr b="1" sz="2800">
              <a:solidFill>
                <a:srgbClr val="272525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49" name="Google Shape;49;p3"/>
          <p:cNvSpPr/>
          <p:nvPr/>
        </p:nvSpPr>
        <p:spPr>
          <a:xfrm>
            <a:off x="7651300" y="3717949"/>
            <a:ext cx="6016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lang="en-US" sz="23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Sparse Categorical </a:t>
            </a:r>
            <a:r>
              <a:rPr lang="en-US" sz="23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Cross Entropy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"/>
          <p:cNvSpPr/>
          <p:nvPr/>
        </p:nvSpPr>
        <p:spPr>
          <a:xfrm>
            <a:off x="730925" y="5083850"/>
            <a:ext cx="6479858" cy="2223849"/>
          </a:xfrm>
          <a:prstGeom prst="roundRect">
            <a:avLst>
              <a:gd fmla="val 4934" name="adj"/>
            </a:avLst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730925" y="5060990"/>
            <a:ext cx="6479858" cy="91440"/>
          </a:xfrm>
          <a:prstGeom prst="roundRect">
            <a:avLst>
              <a:gd fmla="val 95926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"/>
          <p:cNvSpPr/>
          <p:nvPr/>
        </p:nvSpPr>
        <p:spPr>
          <a:xfrm>
            <a:off x="3657600" y="4770596"/>
            <a:ext cx="626507" cy="626507"/>
          </a:xfrm>
          <a:prstGeom prst="roundRect">
            <a:avLst>
              <a:gd fmla="val 145952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3" name="Google Shape;5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5600" y="4927163"/>
            <a:ext cx="250507" cy="31325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"/>
          <p:cNvSpPr/>
          <p:nvPr/>
        </p:nvSpPr>
        <p:spPr>
          <a:xfrm>
            <a:off x="962629" y="5605950"/>
            <a:ext cx="5010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Petrona"/>
              <a:buNone/>
            </a:pPr>
            <a:r>
              <a:rPr b="1" lang="en-US" sz="28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Pros</a:t>
            </a:r>
            <a:endParaRPr b="1" sz="2800">
              <a:solidFill>
                <a:srgbClr val="272525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962625" y="6314079"/>
            <a:ext cx="60165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lang="en-US" sz="23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Straightforward, easy to implement.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7419618" y="5083850"/>
            <a:ext cx="6479858" cy="2223849"/>
          </a:xfrm>
          <a:prstGeom prst="roundRect">
            <a:avLst>
              <a:gd fmla="val 4934" name="adj"/>
            </a:avLst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419618" y="5060990"/>
            <a:ext cx="6479858" cy="91440"/>
          </a:xfrm>
          <a:prstGeom prst="roundRect">
            <a:avLst>
              <a:gd fmla="val 95926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10346293" y="4770596"/>
            <a:ext cx="626507" cy="626507"/>
          </a:xfrm>
          <a:prstGeom prst="roundRect">
            <a:avLst>
              <a:gd fmla="val 145952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9" name="Google Shape;5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34293" y="4927163"/>
            <a:ext cx="250507" cy="31325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"/>
          <p:cNvSpPr/>
          <p:nvPr/>
        </p:nvSpPr>
        <p:spPr>
          <a:xfrm>
            <a:off x="7745858" y="5485775"/>
            <a:ext cx="55425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Petrona"/>
              <a:buNone/>
            </a:pPr>
            <a:r>
              <a:rPr b="1" lang="en-US" sz="28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Cons</a:t>
            </a:r>
            <a:endParaRPr b="1" sz="2800">
              <a:solidFill>
                <a:srgbClr val="272525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7651313" y="6073735"/>
            <a:ext cx="6016466" cy="1002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lang="en-US" sz="23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Not scalable (requires retraining for new users), struggles with unseen users.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EE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990cad4ac6_0_0"/>
          <p:cNvSpPr/>
          <p:nvPr/>
        </p:nvSpPr>
        <p:spPr>
          <a:xfrm>
            <a:off x="730925" y="921782"/>
            <a:ext cx="123201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etrona"/>
              <a:buNone/>
            </a:pPr>
            <a:r>
              <a:rPr b="1" lang="en-US" sz="4300">
                <a:latin typeface="Petrona"/>
                <a:ea typeface="Petrona"/>
                <a:cs typeface="Petrona"/>
                <a:sym typeface="Petrona"/>
              </a:rPr>
              <a:t>Architecture </a:t>
            </a:r>
            <a:r>
              <a:rPr b="1" lang="en-US" sz="4300">
                <a:latin typeface="Petrona"/>
                <a:ea typeface="Petrona"/>
                <a:cs typeface="Petrona"/>
                <a:sym typeface="Petrona"/>
              </a:rPr>
              <a:t>Explained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3990cad4ac6_0_0"/>
          <p:cNvSpPr/>
          <p:nvPr/>
        </p:nvSpPr>
        <p:spPr>
          <a:xfrm>
            <a:off x="730925" y="2416200"/>
            <a:ext cx="12863700" cy="4503900"/>
          </a:xfrm>
          <a:prstGeom prst="roundRect">
            <a:avLst>
              <a:gd fmla="val 493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3990cad4ac6_0_0"/>
          <p:cNvSpPr/>
          <p:nvPr/>
        </p:nvSpPr>
        <p:spPr>
          <a:xfrm>
            <a:off x="730925" y="2315050"/>
            <a:ext cx="12863700" cy="109200"/>
          </a:xfrm>
          <a:prstGeom prst="roundRect">
            <a:avLst>
              <a:gd fmla="val 95926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3990cad4ac6_0_0"/>
          <p:cNvSpPr/>
          <p:nvPr/>
        </p:nvSpPr>
        <p:spPr>
          <a:xfrm>
            <a:off x="1131875" y="2660680"/>
            <a:ext cx="6016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lang="en-US" sz="23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Standard CNN (Conv -&gt; Pool -&gt; Dense)</a:t>
            </a:r>
            <a:endParaRPr b="1" sz="2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t/>
            </a:r>
            <a:endParaRPr b="1" sz="23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" name="Google Shape;71;g3990cad4ac6_0_0"/>
          <p:cNvSpPr/>
          <p:nvPr/>
        </p:nvSpPr>
        <p:spPr>
          <a:xfrm>
            <a:off x="1131875" y="3434400"/>
            <a:ext cx="11202600" cy="31119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1A1C1E"/>
              </a:buClr>
              <a:buSzPts val="2300"/>
              <a:buFont typeface="Inter"/>
              <a:buChar char="●"/>
            </a:pPr>
            <a:r>
              <a:rPr lang="en-US" sz="2300">
                <a:solidFill>
                  <a:srgbClr val="1A1C1E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Convolutional (Conv) layers act as feature detectors, automatically learning to identify critical patterns like lines, curves, and textures in the signature.</a:t>
            </a:r>
            <a:endParaRPr sz="2300">
              <a:solidFill>
                <a:srgbClr val="1A1C1E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2300"/>
              <a:buFont typeface="Inter"/>
              <a:buChar char="●"/>
            </a:pPr>
            <a:r>
              <a:rPr lang="en-US" sz="2300">
                <a:solidFill>
                  <a:srgbClr val="1A1C1E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Pooling (Pool) layers reduce the data's spatial dimensions, making the model more efficient and robust to small variations in the signature's position.</a:t>
            </a:r>
            <a:endParaRPr sz="2300">
              <a:solidFill>
                <a:srgbClr val="1A1C1E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2300"/>
              <a:buFont typeface="Inter"/>
              <a:buChar char="●"/>
            </a:pPr>
            <a:r>
              <a:rPr lang="en-US" sz="2300">
                <a:solidFill>
                  <a:srgbClr val="1A1C1E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The final Dense layers synthesize all the learned features to make the final classification decision: identifying the writer's ID.</a:t>
            </a:r>
            <a:endParaRPr sz="2300">
              <a:solidFill>
                <a:srgbClr val="1A1C1E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110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t/>
            </a:r>
            <a:endParaRPr b="1" sz="23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EE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990cad4ac6_0_31"/>
          <p:cNvSpPr/>
          <p:nvPr/>
        </p:nvSpPr>
        <p:spPr>
          <a:xfrm>
            <a:off x="730925" y="921782"/>
            <a:ext cx="123201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etrona"/>
              <a:buNone/>
            </a:pPr>
            <a:r>
              <a:rPr b="1" lang="en-US" sz="4300">
                <a:latin typeface="Petrona"/>
                <a:ea typeface="Petrona"/>
                <a:cs typeface="Petrona"/>
                <a:sym typeface="Petrona"/>
              </a:rPr>
              <a:t>Learning Mechanism </a:t>
            </a:r>
            <a:r>
              <a:rPr b="1" lang="en-US" sz="4300">
                <a:latin typeface="Petrona"/>
                <a:ea typeface="Petrona"/>
                <a:cs typeface="Petrona"/>
                <a:sym typeface="Petrona"/>
              </a:rPr>
              <a:t>Explained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3990cad4ac6_0_31"/>
          <p:cNvSpPr/>
          <p:nvPr/>
        </p:nvSpPr>
        <p:spPr>
          <a:xfrm>
            <a:off x="730925" y="2416200"/>
            <a:ext cx="12863700" cy="4503900"/>
          </a:xfrm>
          <a:prstGeom prst="roundRect">
            <a:avLst>
              <a:gd fmla="val 493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3990cad4ac6_0_31"/>
          <p:cNvSpPr/>
          <p:nvPr/>
        </p:nvSpPr>
        <p:spPr>
          <a:xfrm>
            <a:off x="730925" y="2315050"/>
            <a:ext cx="12863700" cy="109200"/>
          </a:xfrm>
          <a:prstGeom prst="roundRect">
            <a:avLst>
              <a:gd fmla="val 95926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3990cad4ac6_0_31"/>
          <p:cNvSpPr/>
          <p:nvPr/>
        </p:nvSpPr>
        <p:spPr>
          <a:xfrm>
            <a:off x="1131875" y="2660680"/>
            <a:ext cx="6016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lang="en-US" sz="23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Sparse Categorical Cross Entropy</a:t>
            </a:r>
            <a:endParaRPr b="1" sz="23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" name="Google Shape;81;g3990cad4ac6_0_31"/>
          <p:cNvSpPr/>
          <p:nvPr/>
        </p:nvSpPr>
        <p:spPr>
          <a:xfrm>
            <a:off x="1131875" y="3434400"/>
            <a:ext cx="11919300" cy="31119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2300"/>
              <a:buFont typeface="Inter"/>
              <a:buChar char="●"/>
            </a:pPr>
            <a:r>
              <a:rPr lang="en-US" sz="2300">
                <a:solidFill>
                  <a:srgbClr val="1A1C1E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This is a loss function specifically designed for multi-class classification problems where the labels are single integers.</a:t>
            </a:r>
            <a:endParaRPr sz="2300">
              <a:solidFill>
                <a:srgbClr val="1A1C1E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2300"/>
              <a:buFont typeface="Inter"/>
              <a:buChar char="●"/>
            </a:pPr>
            <a:r>
              <a:rPr lang="en-US" sz="2300">
                <a:solidFill>
                  <a:srgbClr val="1A1C1E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It measures the difference between the model's predicted probability distribution and the actual writer's ID. The training process aims to minimize this error.</a:t>
            </a:r>
            <a:endParaRPr sz="2300">
              <a:solidFill>
                <a:srgbClr val="1A1C1E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EE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983e59e87b_0_9"/>
          <p:cNvSpPr/>
          <p:nvPr/>
        </p:nvSpPr>
        <p:spPr>
          <a:xfrm>
            <a:off x="755975" y="290225"/>
            <a:ext cx="12320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etrona"/>
              <a:buNone/>
            </a:pPr>
            <a:r>
              <a:rPr b="1" lang="en-US" sz="4300">
                <a:latin typeface="Petrona"/>
                <a:ea typeface="Petrona"/>
                <a:cs typeface="Petrona"/>
                <a:sym typeface="Petrona"/>
              </a:rPr>
              <a:t>Approach 1: Writer Identification (Classification)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g3983e59e87b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00" y="1090475"/>
            <a:ext cx="13801900" cy="64926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3983e59e87b_0_9"/>
          <p:cNvSpPr txBox="1"/>
          <p:nvPr/>
        </p:nvSpPr>
        <p:spPr>
          <a:xfrm>
            <a:off x="2431875" y="7746763"/>
            <a:ext cx="920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Source: </a:t>
            </a:r>
            <a:r>
              <a:rPr b="1" lang="en-US" sz="1800"/>
              <a:t>https://lumos.blog/understanding-convolutional-neural-networks-cnns/</a:t>
            </a:r>
            <a:endParaRPr b="1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EE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90cad4ac6_0_51"/>
          <p:cNvSpPr/>
          <p:nvPr/>
        </p:nvSpPr>
        <p:spPr>
          <a:xfrm>
            <a:off x="9106200" y="2607625"/>
            <a:ext cx="50757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etrona"/>
              <a:buNone/>
            </a:pPr>
            <a:r>
              <a:rPr lang="en-US" sz="2800">
                <a:latin typeface="Petrona"/>
                <a:ea typeface="Petrona"/>
                <a:cs typeface="Petrona"/>
                <a:sym typeface="Petrona"/>
              </a:rPr>
              <a:t>This initial stage is the core of the CNN. The network scans </a:t>
            </a:r>
            <a:endParaRPr sz="2800"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etrona"/>
              <a:buNone/>
            </a:pPr>
            <a:r>
              <a:rPr lang="en-US" sz="2800">
                <a:latin typeface="Petrona"/>
                <a:ea typeface="Petrona"/>
                <a:cs typeface="Petrona"/>
                <a:sym typeface="Petrona"/>
              </a:rPr>
              <a:t>the image multiple times to build a rich map of increasingly complex features.</a:t>
            </a:r>
            <a:endParaRPr sz="2800">
              <a:latin typeface="Petrona"/>
              <a:ea typeface="Petrona"/>
              <a:cs typeface="Petrona"/>
              <a:sym typeface="Petrona"/>
            </a:endParaRPr>
          </a:p>
        </p:txBody>
      </p:sp>
      <p:pic>
        <p:nvPicPr>
          <p:cNvPr id="96" name="Google Shape;96;g3990cad4ac6_0_51"/>
          <p:cNvPicPr preferRelativeResize="0"/>
          <p:nvPr/>
        </p:nvPicPr>
        <p:blipFill rotWithShape="1">
          <a:blip r:embed="rId3">
            <a:alphaModFix/>
          </a:blip>
          <a:srcRect b="0" l="0" r="34874" t="22952"/>
          <a:stretch/>
        </p:blipFill>
        <p:spPr>
          <a:xfrm>
            <a:off x="448450" y="1571700"/>
            <a:ext cx="8070274" cy="54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3990cad4ac6_0_51"/>
          <p:cNvSpPr txBox="1"/>
          <p:nvPr/>
        </p:nvSpPr>
        <p:spPr>
          <a:xfrm>
            <a:off x="2431875" y="7746763"/>
            <a:ext cx="920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Source: https://lumos.blog/understanding-convolutional-neural-networks-cnns/</a:t>
            </a:r>
            <a:endParaRPr b="1" sz="1800"/>
          </a:p>
        </p:txBody>
      </p:sp>
      <p:sp>
        <p:nvSpPr>
          <p:cNvPr id="98" name="Google Shape;98;g3990cad4ac6_0_51"/>
          <p:cNvSpPr/>
          <p:nvPr/>
        </p:nvSpPr>
        <p:spPr>
          <a:xfrm>
            <a:off x="908375" y="442625"/>
            <a:ext cx="12320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etrona"/>
              <a:buNone/>
            </a:pPr>
            <a:r>
              <a:rPr b="1" lang="en-US" sz="4300">
                <a:latin typeface="Petrona"/>
                <a:ea typeface="Petrona"/>
                <a:cs typeface="Petrona"/>
                <a:sym typeface="Petrona"/>
              </a:rPr>
              <a:t>Step 1: Feature Extraction (Conv + Pool)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EE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990cad4ac6_0_62"/>
          <p:cNvSpPr/>
          <p:nvPr/>
        </p:nvSpPr>
        <p:spPr>
          <a:xfrm>
            <a:off x="6485850" y="3045450"/>
            <a:ext cx="70659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etrona"/>
              <a:buNone/>
            </a:pPr>
            <a:r>
              <a:rPr lang="en-US" sz="2800">
                <a:latin typeface="Petrona"/>
                <a:ea typeface="Petrona"/>
                <a:cs typeface="Petrona"/>
                <a:sym typeface="Petrona"/>
              </a:rPr>
              <a:t>After feature extraction, the 2D feature map is "flattened" into a 1D vector. </a:t>
            </a:r>
            <a:endParaRPr sz="2800"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etrona"/>
              <a:buNone/>
            </a:pPr>
            <a:r>
              <a:rPr lang="en-US" sz="2800">
                <a:latin typeface="Petrona"/>
                <a:ea typeface="Petrona"/>
                <a:cs typeface="Petrona"/>
                <a:sym typeface="Petrona"/>
              </a:rPr>
              <a:t>The Fully-Connected layers then analyze this vector to make the final prediction.</a:t>
            </a:r>
            <a:endParaRPr sz="2800">
              <a:latin typeface="Petrona"/>
              <a:ea typeface="Petrona"/>
              <a:cs typeface="Petrona"/>
              <a:sym typeface="Petrona"/>
            </a:endParaRPr>
          </a:p>
        </p:txBody>
      </p:sp>
      <p:pic>
        <p:nvPicPr>
          <p:cNvPr id="105" name="Google Shape;105;g3990cad4ac6_0_62"/>
          <p:cNvPicPr preferRelativeResize="0"/>
          <p:nvPr/>
        </p:nvPicPr>
        <p:blipFill rotWithShape="1">
          <a:blip r:embed="rId3">
            <a:alphaModFix/>
          </a:blip>
          <a:srcRect b="0" l="62769" r="0" t="18153"/>
          <a:stretch/>
        </p:blipFill>
        <p:spPr>
          <a:xfrm>
            <a:off x="1078575" y="1383888"/>
            <a:ext cx="4794949" cy="60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3990cad4ac6_0_62"/>
          <p:cNvSpPr txBox="1"/>
          <p:nvPr/>
        </p:nvSpPr>
        <p:spPr>
          <a:xfrm>
            <a:off x="2431875" y="7746763"/>
            <a:ext cx="920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Source: https://lumos.blog/understanding-convolutional-neural-networks-cnns/</a:t>
            </a:r>
            <a:endParaRPr b="1" sz="1800"/>
          </a:p>
        </p:txBody>
      </p:sp>
      <p:sp>
        <p:nvSpPr>
          <p:cNvPr id="107" name="Google Shape;107;g3990cad4ac6_0_62"/>
          <p:cNvSpPr/>
          <p:nvPr/>
        </p:nvSpPr>
        <p:spPr>
          <a:xfrm>
            <a:off x="908375" y="442625"/>
            <a:ext cx="12320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etrona"/>
              <a:buNone/>
            </a:pPr>
            <a:r>
              <a:rPr b="1" lang="en-US" sz="4300">
                <a:latin typeface="Petrona"/>
                <a:ea typeface="Petrona"/>
                <a:cs typeface="Petrona"/>
                <a:sym typeface="Petrona"/>
              </a:rPr>
              <a:t>Step 2: Classification (Flatten + Dense)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EE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790055" y="353600"/>
            <a:ext cx="130503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lang="en-US" sz="4650">
                <a:latin typeface="Petrona"/>
                <a:ea typeface="Petrona"/>
                <a:cs typeface="Petrona"/>
                <a:sym typeface="Petrona"/>
              </a:rPr>
              <a:t>LIVE DEMO - WRITER IDENTIFICATION</a:t>
            </a:r>
            <a:endParaRPr b="0" i="0" sz="4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317550" y="6749825"/>
            <a:ext cx="12186300" cy="1239000"/>
          </a:xfrm>
          <a:prstGeom prst="roundRect">
            <a:avLst>
              <a:gd fmla="val 6426" name="adj"/>
            </a:avLst>
          </a:prstGeom>
          <a:solidFill>
            <a:srgbClr val="FFFFFF">
              <a:alpha val="74509"/>
            </a:srgbClr>
          </a:solidFill>
          <a:ln cap="flat" cmpd="sng" w="3047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287056" y="6749827"/>
            <a:ext cx="30600" cy="1239000"/>
          </a:xfrm>
          <a:prstGeom prst="roundRect">
            <a:avLst>
              <a:gd fmla="val 78139" name="adj"/>
            </a:avLst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666274" y="7007125"/>
            <a:ext cx="104928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b="1" lang="en-US" sz="28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Link demo: </a:t>
            </a:r>
            <a:r>
              <a:rPr b="1" lang="en-US" sz="24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(25-10-2025) SIGNATURES.ipynb</a:t>
            </a:r>
            <a:endParaRPr b="1" sz="2400" u="sng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t/>
            </a:r>
            <a:endParaRPr b="1" sz="2800">
              <a:solidFill>
                <a:srgbClr val="272525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pic>
        <p:nvPicPr>
          <p:cNvPr id="117" name="Google Shape;117;p4" title="output.PNG"/>
          <p:cNvPicPr preferRelativeResize="0"/>
          <p:nvPr/>
        </p:nvPicPr>
        <p:blipFill rotWithShape="1">
          <a:blip r:embed="rId4">
            <a:alphaModFix/>
          </a:blip>
          <a:srcRect b="67445" l="0" r="0" t="0"/>
          <a:stretch/>
        </p:blipFill>
        <p:spPr>
          <a:xfrm>
            <a:off x="317550" y="1490100"/>
            <a:ext cx="12249651" cy="446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